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34188" cy="99790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2E15A-CF1D-4028-8C1B-2888BD076E33}" type="datetimeFigureOut">
              <a:rPr lang="pl-PL" smtClean="0"/>
              <a:t>2017-09-28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D7ABC-3652-49E1-A430-1F6A0CBDFB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3535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D7ABC-3652-49E1-A430-1F6A0CBDFB73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0098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11C8-9D44-4E30-9DB8-88E57AE3102B}" type="datetimeFigureOut">
              <a:rPr lang="pl-PL" smtClean="0"/>
              <a:t>2017-09-28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0405-26D5-482B-9AFB-31DE97BBB95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11C8-9D44-4E30-9DB8-88E57AE3102B}" type="datetimeFigureOut">
              <a:rPr lang="pl-PL" smtClean="0"/>
              <a:t>2017-09-28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0405-26D5-482B-9AFB-31DE97BBB95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11C8-9D44-4E30-9DB8-88E57AE3102B}" type="datetimeFigureOut">
              <a:rPr lang="pl-PL" smtClean="0"/>
              <a:t>2017-09-28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0405-26D5-482B-9AFB-31DE97BBB95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11C8-9D44-4E30-9DB8-88E57AE3102B}" type="datetimeFigureOut">
              <a:rPr lang="pl-PL" smtClean="0"/>
              <a:t>2017-09-28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0405-26D5-482B-9AFB-31DE97BBB95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11C8-9D44-4E30-9DB8-88E57AE3102B}" type="datetimeFigureOut">
              <a:rPr lang="pl-PL" smtClean="0"/>
              <a:t>2017-09-28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0405-26D5-482B-9AFB-31DE97BBB95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11C8-9D44-4E30-9DB8-88E57AE3102B}" type="datetimeFigureOut">
              <a:rPr lang="pl-PL" smtClean="0"/>
              <a:t>2017-09-28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0405-26D5-482B-9AFB-31DE97BBB95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11C8-9D44-4E30-9DB8-88E57AE3102B}" type="datetimeFigureOut">
              <a:rPr lang="pl-PL" smtClean="0"/>
              <a:t>2017-09-28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0405-26D5-482B-9AFB-31DE97BBB95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11C8-9D44-4E30-9DB8-88E57AE3102B}" type="datetimeFigureOut">
              <a:rPr lang="pl-PL" smtClean="0"/>
              <a:t>2017-09-28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0405-26D5-482B-9AFB-31DE97BBB95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11C8-9D44-4E30-9DB8-88E57AE3102B}" type="datetimeFigureOut">
              <a:rPr lang="pl-PL" smtClean="0"/>
              <a:t>2017-09-28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0405-26D5-482B-9AFB-31DE97BBB95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11C8-9D44-4E30-9DB8-88E57AE3102B}" type="datetimeFigureOut">
              <a:rPr lang="pl-PL" smtClean="0"/>
              <a:t>2017-09-28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0405-26D5-482B-9AFB-31DE97BBB95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11C8-9D44-4E30-9DB8-88E57AE3102B}" type="datetimeFigureOut">
              <a:rPr lang="pl-PL" smtClean="0"/>
              <a:t>2017-09-28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0405-26D5-482B-9AFB-31DE97BBB95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211C8-9D44-4E30-9DB8-88E57AE3102B}" type="datetimeFigureOut">
              <a:rPr lang="pl-PL" smtClean="0"/>
              <a:t>2017-09-28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B0405-26D5-482B-9AFB-31DE97BBB957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304255"/>
          </a:xfrm>
        </p:spPr>
        <p:txBody>
          <a:bodyPr>
            <a:noAutofit/>
          </a:bodyPr>
          <a:lstStyle/>
          <a:p>
            <a:r>
              <a:rPr lang="pl-PL" sz="3200" dirty="0" smtClean="0"/>
              <a:t>Współpraca Poradni Psychologiczno – Pedagogicznej z przedszkolami, szkołami </a:t>
            </a:r>
            <a:br>
              <a:rPr lang="pl-PL" sz="3200" dirty="0" smtClean="0"/>
            </a:br>
            <a:r>
              <a:rPr lang="pl-PL" sz="3200" dirty="0" smtClean="0"/>
              <a:t>i placówkami 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2425824"/>
          </a:xfrm>
        </p:spPr>
        <p:txBody>
          <a:bodyPr>
            <a:normAutofit/>
          </a:bodyPr>
          <a:lstStyle/>
          <a:p>
            <a:r>
              <a:rPr lang="pl-PL" sz="1800" dirty="0" smtClean="0">
                <a:solidFill>
                  <a:schemeClr val="tx1"/>
                </a:solidFill>
              </a:rPr>
              <a:t>Na </a:t>
            </a:r>
            <a:r>
              <a:rPr lang="pl-PL" sz="1800" b="1" u="sng" dirty="0" smtClean="0">
                <a:solidFill>
                  <a:schemeClr val="tx1"/>
                </a:solidFill>
              </a:rPr>
              <a:t>wniosek </a:t>
            </a:r>
            <a:r>
              <a:rPr lang="pl-PL" sz="1800" dirty="0" smtClean="0">
                <a:solidFill>
                  <a:schemeClr val="tx1"/>
                </a:solidFill>
              </a:rPr>
              <a:t>dyrektora przedszkola, szkoły i placówki:</a:t>
            </a:r>
          </a:p>
          <a:p>
            <a:pPr algn="l">
              <a:buFont typeface="Arial" pitchFamily="34" charset="0"/>
              <a:buChar char="•"/>
            </a:pPr>
            <a:r>
              <a:rPr lang="pl-PL" sz="1600" dirty="0" smtClean="0">
                <a:solidFill>
                  <a:schemeClr val="tx1"/>
                </a:solidFill>
              </a:rPr>
              <a:t>dyżury pracowników pedagogicznych w podległych gminach,</a:t>
            </a:r>
          </a:p>
          <a:p>
            <a:pPr algn="l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s</a:t>
            </a:r>
            <a:r>
              <a:rPr lang="pl-PL" sz="1600" dirty="0" smtClean="0">
                <a:solidFill>
                  <a:schemeClr val="tx1"/>
                </a:solidFill>
              </a:rPr>
              <a:t>potkania z psychologami i pedagogami ze szkół i przedszkoli z powiatu brzeskiego - III czwartek miesiąca – godz. 12:00</a:t>
            </a:r>
          </a:p>
          <a:p>
            <a:pPr algn="l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p</a:t>
            </a:r>
            <a:r>
              <a:rPr lang="pl-PL" sz="1600" dirty="0" smtClean="0">
                <a:solidFill>
                  <a:schemeClr val="tx1"/>
                </a:solidFill>
              </a:rPr>
              <a:t>relekcje dla rodziców i nauczycieli na terenie szkół i przedszkoli,</a:t>
            </a:r>
          </a:p>
          <a:p>
            <a:pPr algn="l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s</a:t>
            </a:r>
            <a:r>
              <a:rPr lang="pl-PL" sz="1600" dirty="0" smtClean="0">
                <a:solidFill>
                  <a:schemeClr val="tx1"/>
                </a:solidFill>
              </a:rPr>
              <a:t>zkolenia Rad Pedagogicznych,</a:t>
            </a:r>
          </a:p>
          <a:p>
            <a:pPr algn="l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w</a:t>
            </a:r>
            <a:r>
              <a:rPr lang="pl-PL" sz="1600" dirty="0" smtClean="0">
                <a:solidFill>
                  <a:schemeClr val="tx1"/>
                </a:solidFill>
              </a:rPr>
              <a:t>arsztaty dla uczniów, rodziców i nauczycie,</a:t>
            </a:r>
          </a:p>
          <a:p>
            <a:pPr algn="l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b</a:t>
            </a:r>
            <a:r>
              <a:rPr lang="pl-PL" sz="1600" dirty="0" smtClean="0">
                <a:solidFill>
                  <a:schemeClr val="tx1"/>
                </a:solidFill>
              </a:rPr>
              <a:t>adania przesiewowe dzieci przedszkolnych i uczniów</a:t>
            </a:r>
          </a:p>
          <a:p>
            <a:pPr algn="l">
              <a:buFont typeface="Arial" pitchFamily="34" charset="0"/>
              <a:buChar char="•"/>
            </a:pPr>
            <a:endParaRPr lang="pl-PL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971600" y="1772816"/>
            <a:ext cx="756084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2</a:t>
            </a:r>
            <a:r>
              <a:rPr lang="pl-PL" b="1" dirty="0"/>
              <a:t>. Potrzeba objęcia ucznia pomocą psychologiczno-pedagogiczną w przedszkolu, szkole i placówce </a:t>
            </a:r>
            <a:r>
              <a:rPr lang="pl-PL" b="1" dirty="0" smtClean="0"/>
              <a:t>wynika w </a:t>
            </a:r>
            <a:r>
              <a:rPr lang="pl-PL" b="1" dirty="0"/>
              <a:t>szczególności: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pl-PL" sz="1600" dirty="0" smtClean="0"/>
              <a:t>z </a:t>
            </a:r>
            <a:r>
              <a:rPr lang="pl-PL" sz="1600" dirty="0"/>
              <a:t>niepełnosprawności;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z </a:t>
            </a:r>
            <a:r>
              <a:rPr lang="pl-PL" sz="1600" dirty="0"/>
              <a:t>niedostosowania społecznego;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z </a:t>
            </a:r>
            <a:r>
              <a:rPr lang="pl-PL" sz="1600" dirty="0"/>
              <a:t>zagrożenia niedostosowaniem społecznym;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z </a:t>
            </a:r>
            <a:r>
              <a:rPr lang="pl-PL" sz="1600" dirty="0"/>
              <a:t>zaburzeń zachowania lub emocji;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ze </a:t>
            </a:r>
            <a:r>
              <a:rPr lang="pl-PL" sz="1600" dirty="0"/>
              <a:t>szczególnych uzdolnień;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ze </a:t>
            </a:r>
            <a:r>
              <a:rPr lang="pl-PL" sz="1600" dirty="0"/>
              <a:t>specyficznych trudności w uczeniu się;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z </a:t>
            </a:r>
            <a:r>
              <a:rPr lang="pl-PL" sz="1600" dirty="0"/>
              <a:t>deficytów kompetencji i zaburzeń sprawności językowych;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z </a:t>
            </a:r>
            <a:r>
              <a:rPr lang="pl-PL" sz="1600" dirty="0"/>
              <a:t>choroby przewlekłej;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z </a:t>
            </a:r>
            <a:r>
              <a:rPr lang="pl-PL" sz="1600" dirty="0"/>
              <a:t>sytuacji kryzysowych lub traumatycznych;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z </a:t>
            </a:r>
            <a:r>
              <a:rPr lang="pl-PL" sz="1600" dirty="0"/>
              <a:t>niepowodzeń edukacyjnych</a:t>
            </a:r>
            <a:r>
              <a:rPr lang="pl-PL" sz="1600" dirty="0" smtClean="0"/>
              <a:t>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z zaniedbań środowiskowych związanych z sytuacją bytową ucznia i jego rodziny, sposobem spędzania czasu wolnego i </a:t>
            </a:r>
            <a:r>
              <a:rPr lang="pl-PL" sz="1600" dirty="0"/>
              <a:t>kontaktami środowiskowymi;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z </a:t>
            </a:r>
            <a:r>
              <a:rPr lang="pl-PL" sz="1600" dirty="0"/>
              <a:t>trudności adaptacyjnych związanych z różnicami kulturowymi lub ze zmianą środowiska edukacyjnego, w </a:t>
            </a:r>
            <a:r>
              <a:rPr lang="pl-PL" sz="1600" dirty="0" smtClean="0"/>
              <a:t>tym związanych z wcześniejszym kształceniem za granicą</a:t>
            </a:r>
            <a:endParaRPr lang="pl-PL" sz="1600" dirty="0"/>
          </a:p>
        </p:txBody>
      </p:sp>
      <p:sp>
        <p:nvSpPr>
          <p:cNvPr id="3" name="Tytuł 1"/>
          <p:cNvSpPr txBox="1">
            <a:spLocks/>
          </p:cNvSpPr>
          <p:nvPr/>
        </p:nvSpPr>
        <p:spPr>
          <a:xfrm>
            <a:off x="457200" y="274638"/>
            <a:ext cx="8229600" cy="178621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Nowe regulacje prawne w zakresie działalności </a:t>
            </a:r>
            <a:b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 współpracy Poradni z podmiotami:</a:t>
            </a:r>
            <a:b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opinie i orzeczenia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539552" y="1124744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b="1" dirty="0"/>
              <a:t>§ 12. 1. </a:t>
            </a:r>
            <a:r>
              <a:rPr lang="pl-PL" b="1" u="sng" dirty="0"/>
              <a:t>Zindywidualizowana ścieżka realizacji obowiązkowego rocznego </a:t>
            </a:r>
            <a:r>
              <a:rPr lang="pl-PL" b="1" dirty="0"/>
              <a:t>przygotowania przedszkolnego oraz </a:t>
            </a:r>
            <a:r>
              <a:rPr lang="pl-PL" b="1" u="sng" dirty="0" smtClean="0"/>
              <a:t>zindywidualizowana ścieżka </a:t>
            </a:r>
            <a:r>
              <a:rPr lang="pl-PL" b="1" u="sng" dirty="0"/>
              <a:t>kształcenia</a:t>
            </a:r>
            <a:r>
              <a:rPr lang="pl-PL" dirty="0"/>
              <a:t>, zwane dalej „zindywidualizowaną ścieżką”, są organizowane dla uczniów, którzy </a:t>
            </a:r>
            <a:r>
              <a:rPr lang="pl-PL" dirty="0" smtClean="0"/>
              <a:t>mogą uczęszczać </a:t>
            </a:r>
            <a:r>
              <a:rPr lang="pl-PL" dirty="0"/>
              <a:t>do przedszkola lub szkoły, ale ze względu na trudności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funkcjonowaniu wynikające w szczególności ze </a:t>
            </a:r>
            <a:r>
              <a:rPr lang="pl-PL" dirty="0" smtClean="0"/>
              <a:t>stanu zdrowia </a:t>
            </a:r>
            <a:r>
              <a:rPr lang="pl-PL" dirty="0"/>
              <a:t>nie mogą realizować wszystkich zajęć wychowania przedszkolnego lub zajęć edukacyjnych wspólnie z </a:t>
            </a:r>
            <a:r>
              <a:rPr lang="pl-PL" dirty="0" smtClean="0"/>
              <a:t>oddziałem przedszkolnym </a:t>
            </a:r>
            <a:r>
              <a:rPr lang="pl-PL" dirty="0"/>
              <a:t>lub szkolnym i wymagają dostosowania organizacji i procesu nauczania do ich specjalnych potrzeb edukacyjnych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44016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400" dirty="0"/>
              <a:t>2. Zindywidualizowana ścieżka obejmuje wszystkie </a:t>
            </a:r>
            <a:r>
              <a:rPr lang="pl-PL" sz="2400" dirty="0" smtClean="0"/>
              <a:t>zajęcia wychowania </a:t>
            </a:r>
            <a:r>
              <a:rPr lang="pl-PL" sz="2400" dirty="0"/>
              <a:t>przedszkolnego lub zajęcia edukacyjne, które są</a:t>
            </a:r>
          </a:p>
          <a:p>
            <a:pPr>
              <a:buNone/>
            </a:pPr>
            <a:r>
              <a:rPr lang="pl-PL" sz="2400" dirty="0" smtClean="0"/>
              <a:t>     realizowane</a:t>
            </a:r>
            <a:r>
              <a:rPr lang="pl-PL" sz="2400" dirty="0"/>
              <a:t>:</a:t>
            </a:r>
          </a:p>
          <a:p>
            <a:pPr>
              <a:lnSpc>
                <a:spcPct val="150000"/>
              </a:lnSpc>
              <a:buNone/>
            </a:pPr>
            <a:r>
              <a:rPr lang="pl-PL" sz="2400" dirty="0"/>
              <a:t>1) wspólnie z oddziałem przedszkolnym lub szkolnym oraz</a:t>
            </a:r>
          </a:p>
          <a:p>
            <a:pPr>
              <a:lnSpc>
                <a:spcPct val="150000"/>
              </a:lnSpc>
              <a:buNone/>
            </a:pPr>
            <a:r>
              <a:rPr lang="pl-PL" sz="2400" dirty="0"/>
              <a:t>2) indywidualnie z uczniem</a:t>
            </a:r>
            <a:r>
              <a:rPr lang="pl-PL" sz="2400" dirty="0" smtClean="0"/>
              <a:t>.</a:t>
            </a:r>
            <a:endParaRPr lang="pl-PL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/>
              <a:t>3. Objęcie ucznia zindywidualizowaną ścieżką wymaga </a:t>
            </a:r>
            <a:r>
              <a:rPr lang="pl-PL" u="sng" dirty="0"/>
              <a:t>opinii publicznej poradni</a:t>
            </a:r>
            <a:r>
              <a:rPr lang="pl-PL" dirty="0"/>
              <a:t>, z której wynika potrzeba objęcia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/>
              <a:t>4. Do wniosku o wydanie opinii, o której mowa w ust. 3, dołącza się dokumentację określającą</a:t>
            </a:r>
            <a:r>
              <a:rPr lang="pl-PL" dirty="0" smtClean="0"/>
              <a:t>:</a:t>
            </a:r>
          </a:p>
          <a:p>
            <a:pPr>
              <a:buNone/>
            </a:pPr>
            <a:endParaRPr lang="pl-PL" dirty="0"/>
          </a:p>
          <a:p>
            <a:pPr marL="514350" indent="-514350">
              <a:buAutoNum type="arabicParenR"/>
            </a:pPr>
            <a:r>
              <a:rPr lang="pl-PL" u="sng" dirty="0" smtClean="0"/>
              <a:t>trudności </a:t>
            </a:r>
            <a:r>
              <a:rPr lang="pl-PL" u="sng" dirty="0"/>
              <a:t>w funkcjonowaniu ucznia w przedszkolu lub szkole</a:t>
            </a:r>
            <a:r>
              <a:rPr lang="pl-PL" u="sng" dirty="0" smtClean="0"/>
              <a:t>;</a:t>
            </a:r>
          </a:p>
          <a:p>
            <a:pPr marL="0" indent="0">
              <a:buNone/>
            </a:pPr>
            <a:endParaRPr lang="pl-PL" u="sng" dirty="0"/>
          </a:p>
          <a:p>
            <a:pPr>
              <a:buNone/>
            </a:pPr>
            <a:r>
              <a:rPr lang="pl-PL" dirty="0"/>
              <a:t>2) w przypadku ucznia obejmowanego zindywidualizowaną ścieżką ze względu na stan zdrowia – także wpływ </a:t>
            </a:r>
            <a:r>
              <a:rPr lang="pl-PL" dirty="0" smtClean="0"/>
              <a:t>przebiegu choroby </a:t>
            </a:r>
            <a:r>
              <a:rPr lang="pl-PL" dirty="0"/>
              <a:t>na funkcjonowanie ucznia w przedszkolu lub szkole oraz ograniczenia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zakresie możliwości udziału </a:t>
            </a:r>
            <a:r>
              <a:rPr lang="pl-PL" dirty="0" smtClean="0"/>
              <a:t>ucznia w </a:t>
            </a:r>
            <a:r>
              <a:rPr lang="pl-PL" dirty="0"/>
              <a:t>zajęciach wychowania przedszkolnego lub zajęciach edukacyjnych wspólnie z oddziałem przedszkolnym </a:t>
            </a:r>
            <a:r>
              <a:rPr lang="pl-PL" dirty="0" smtClean="0"/>
              <a:t>lub szkolnym;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3) w przypadku ucznia uczęszczającego do przedszkola lub szkoły – </a:t>
            </a:r>
            <a:r>
              <a:rPr lang="pl-PL" u="sng" dirty="0"/>
              <a:t>także opinię nauczycieli i specjalistów </a:t>
            </a:r>
            <a:r>
              <a:rPr lang="pl-PL" u="sng" dirty="0" smtClean="0"/>
              <a:t>prowadzących zajęcia </a:t>
            </a:r>
            <a:br>
              <a:rPr lang="pl-PL" u="sng" dirty="0" smtClean="0"/>
            </a:br>
            <a:r>
              <a:rPr lang="pl-PL" u="sng" dirty="0" smtClean="0"/>
              <a:t>z </a:t>
            </a:r>
            <a:r>
              <a:rPr lang="pl-PL" u="sng" dirty="0"/>
              <a:t>uczniem</a:t>
            </a:r>
            <a:r>
              <a:rPr lang="pl-PL" dirty="0"/>
              <a:t>, o funkcjonowaniu ucznia w przedszkolu lub szkole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dirty="0"/>
              <a:t>5</a:t>
            </a:r>
            <a:r>
              <a:rPr lang="pl-PL" sz="2400" dirty="0"/>
              <a:t>. Przed wydaniem opinii, o której mowa w ust. 3, publiczna poradnia we współpracy z przedszkolem lub szkołą </a:t>
            </a:r>
            <a:r>
              <a:rPr lang="pl-PL" sz="2400" dirty="0" smtClean="0"/>
              <a:t>oraz rodzicami </a:t>
            </a:r>
            <a:r>
              <a:rPr lang="pl-PL" sz="2400" dirty="0"/>
              <a:t>ucznia albo pełnoletnim uczniem przeprowadza analizę funkcjonowania ucznia uwzględniającą efekty </a:t>
            </a:r>
            <a:r>
              <a:rPr lang="pl-PL" sz="2400" dirty="0" smtClean="0"/>
              <a:t>udzielanej dotychczas </a:t>
            </a:r>
            <a:r>
              <a:rPr lang="pl-PL" sz="2400" dirty="0"/>
              <a:t>przez przedszkole lub szkołę pomocy psychologiczno-pedagogicznej</a:t>
            </a:r>
            <a:r>
              <a:rPr lang="pl-PL" sz="2400" dirty="0" smtClean="0"/>
              <a:t>.</a:t>
            </a:r>
            <a:endParaRPr lang="pl-PL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7</a:t>
            </a:r>
            <a:r>
              <a:rPr lang="pl-PL" sz="2800" dirty="0"/>
              <a:t>. Uczeń objęty zindywidualizowaną ścieżką realizuje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w </a:t>
            </a:r>
            <a:r>
              <a:rPr lang="pl-PL" sz="2800" dirty="0"/>
              <a:t>danym przedszkolu lub w danej szkole program </a:t>
            </a:r>
            <a:r>
              <a:rPr lang="pl-PL" sz="2800" dirty="0" smtClean="0"/>
              <a:t>wychowania przedszkolnego </a:t>
            </a:r>
            <a:r>
              <a:rPr lang="pl-PL" sz="2800" dirty="0"/>
              <a:t>lub programy nauczania, z dostosowaniem metod i form ich realizacji do jego indywidualnych </a:t>
            </a:r>
            <a:r>
              <a:rPr lang="pl-PL" sz="2800" dirty="0" smtClean="0"/>
              <a:t>potrzeb rozwojowych </a:t>
            </a:r>
            <a:r>
              <a:rPr lang="pl-PL" sz="2800" dirty="0"/>
              <a:t>i edukacyjnych oraz możliwości psychofizycznych, w szczególności potrzeb wynikających ze stanu zdrowia</a:t>
            </a:r>
            <a:r>
              <a:rPr lang="pl-PL" sz="2800" dirty="0" smtClean="0"/>
              <a:t>.</a:t>
            </a:r>
            <a:endParaRPr lang="pl-PL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dirty="0"/>
              <a:t>10. Zindywidualizowanej ścieżki nie organizuje się dla:</a:t>
            </a:r>
          </a:p>
          <a:p>
            <a:pPr>
              <a:buNone/>
            </a:pPr>
            <a:r>
              <a:rPr lang="pl-PL" sz="2800" dirty="0"/>
              <a:t>1) </a:t>
            </a:r>
            <a:r>
              <a:rPr lang="pl-PL" sz="2800" u="sng" dirty="0"/>
              <a:t>uczniów objętych kształceniem specjalnym </a:t>
            </a:r>
            <a:r>
              <a:rPr lang="pl-PL" sz="2800" dirty="0" smtClean="0"/>
              <a:t>zgodnie </a:t>
            </a:r>
            <a:br>
              <a:rPr lang="pl-PL" sz="2800" dirty="0" smtClean="0"/>
            </a:br>
            <a:r>
              <a:rPr lang="pl-PL" sz="2800" dirty="0" smtClean="0"/>
              <a:t>z  przepisami </a:t>
            </a:r>
            <a:r>
              <a:rPr lang="pl-PL" sz="2800" dirty="0"/>
              <a:t>wydanymi na podstawie art. 127 ust. 19 </a:t>
            </a:r>
            <a:r>
              <a:rPr lang="pl-PL" sz="2800" dirty="0" err="1"/>
              <a:t>pkt</a:t>
            </a:r>
            <a:r>
              <a:rPr lang="pl-PL" sz="2800" dirty="0"/>
              <a:t> 2 ustawy;</a:t>
            </a:r>
          </a:p>
          <a:p>
            <a:pPr>
              <a:buNone/>
            </a:pPr>
            <a:r>
              <a:rPr lang="pl-PL" sz="2800" dirty="0"/>
              <a:t>2) </a:t>
            </a:r>
            <a:r>
              <a:rPr lang="pl-PL" sz="2800" u="sng" dirty="0"/>
              <a:t>uczniów objętych indywidualnym </a:t>
            </a:r>
            <a:r>
              <a:rPr lang="pl-PL" sz="2800" dirty="0"/>
              <a:t>obowiązkowym rocznym </a:t>
            </a:r>
            <a:r>
              <a:rPr lang="pl-PL" sz="2800" u="sng" dirty="0"/>
              <a:t>przygotowaniem przedszkolnym </a:t>
            </a:r>
            <a:r>
              <a:rPr lang="pl-PL" sz="2800" dirty="0"/>
              <a:t>albo </a:t>
            </a:r>
            <a:r>
              <a:rPr lang="pl-PL" sz="2800" u="sng" dirty="0" smtClean="0"/>
              <a:t>indywidualnym nauczaniem </a:t>
            </a:r>
            <a:r>
              <a:rPr lang="pl-PL" sz="2800" dirty="0"/>
              <a:t>zgodnie z przepisami wydanymi na podstawie art. 127 ust. 20 ustawy</a:t>
            </a:r>
            <a:r>
              <a:rPr lang="pl-PL" sz="2800" dirty="0" smtClean="0"/>
              <a:t>.</a:t>
            </a:r>
            <a:endParaRPr lang="pl-PL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403</Words>
  <Application>Microsoft Office PowerPoint</Application>
  <PresentationFormat>Pokaz na ekranie (4:3)</PresentationFormat>
  <Paragraphs>41</Paragraphs>
  <Slides>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2" baseType="lpstr">
      <vt:lpstr>Arial</vt:lpstr>
      <vt:lpstr>Calibri</vt:lpstr>
      <vt:lpstr>Motyw pakietu Office</vt:lpstr>
      <vt:lpstr>Współpraca Poradni Psychologiczno – Pedagogicznej z przedszkolami, szkołami  i placówkami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Crime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Współpraca poradni Psychologiczno – Pedagogicznej z przedszkolami, szkołami i placówkami</dc:title>
  <dc:creator>YRC</dc:creator>
  <cp:lastModifiedBy>Pan Sroka</cp:lastModifiedBy>
  <cp:revision>16</cp:revision>
  <cp:lastPrinted>2017-09-26T07:12:43Z</cp:lastPrinted>
  <dcterms:created xsi:type="dcterms:W3CDTF">2017-09-25T18:15:34Z</dcterms:created>
  <dcterms:modified xsi:type="dcterms:W3CDTF">2017-09-28T06:34:40Z</dcterms:modified>
</cp:coreProperties>
</file>